
<file path=[Content_Types].xml><?xml version="1.0" encoding="utf-8"?>
<Types xmlns="http://schemas.openxmlformats.org/package/2006/content-types">
  <Default Extension="xml" ContentType="application/xml"/>
  <Default Extension="wav" ContentType="audio/x-wav"/>
  <Default Extension="svg" ContentType="image/svg+xml"/>
  <Default Extension="jpe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4"/>
  </p:notesMasterIdLst>
  <p:sldIdLst>
    <p:sldId id="256" r:id="rId2"/>
    <p:sldId id="265" r:id="rId3"/>
    <p:sldId id="266" r:id="rId4"/>
    <p:sldId id="267" r:id="rId5"/>
    <p:sldId id="272" r:id="rId6"/>
    <p:sldId id="274" r:id="rId7"/>
    <p:sldId id="275" r:id="rId8"/>
    <p:sldId id="273" r:id="rId9"/>
    <p:sldId id="276" r:id="rId10"/>
    <p:sldId id="277" r:id="rId11"/>
    <p:sldId id="278" r:id="rId12"/>
    <p:sldId id="27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98" d="100"/>
          <a:sy n="198" d="100"/>
        </p:scale>
        <p:origin x="-104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C2646F-99D3-4A91-93B9-F9E026CEF0F4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B865F8-7344-419D-8919-B940915BB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53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6127B-22AA-4639-AC46-F36C074120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2908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7200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0"/>
            </a:lvl1pPr>
          </a:lstStyle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49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86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13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535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237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608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03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39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752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microsoft.com/office/2007/relationships/hdphoto" Target="../media/hdphoto1.wdp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3B7A4DB-3BE2-487B-840A-8EFA273EAB77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fld id="{075EABF3-6C16-4847-9372-D1C80C0CF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983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8" Type="http://schemas.openxmlformats.org/officeDocument/2006/relationships/image" Target="../media/image10.svg"/><Relationship Id="rId9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andice.Hay@dfa.ms.gov" TargetMode="External"/><Relationship Id="rId3" Type="http://schemas.openxmlformats.org/officeDocument/2006/relationships/hyperlink" Target="mailto:Demetra.Hayes@dfa.ms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BD3EF8B-08FB-4615-C07E-C4C9CC38B3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643468"/>
            <a:ext cx="9966960" cy="3592432"/>
          </a:xfrm>
        </p:spPr>
        <p:txBody>
          <a:bodyPr>
            <a:normAutofit/>
          </a:bodyPr>
          <a:lstStyle/>
          <a:p>
            <a:r>
              <a:rPr lang="en-US" sz="6700" dirty="0" smtClean="0"/>
              <a:t>STATE OF MS</a:t>
            </a:r>
            <a:br>
              <a:rPr lang="en-US" sz="6700" dirty="0" smtClean="0"/>
            </a:br>
            <a:r>
              <a:rPr lang="en-US" sz="6700" dirty="0" smtClean="0"/>
              <a:t>CARD</a:t>
            </a:r>
            <a:r>
              <a:rPr lang="en-US" sz="6700" dirty="0"/>
              <a:t> </a:t>
            </a:r>
            <a:r>
              <a:rPr lang="en-US" sz="6700" dirty="0" smtClean="0"/>
              <a:t>PROGRAMS</a:t>
            </a:r>
            <a:r>
              <a:rPr lang="en-US" sz="6700" dirty="0"/>
              <a:t/>
            </a:r>
            <a:br>
              <a:rPr lang="en-US" sz="6700" dirty="0"/>
            </a:br>
            <a:r>
              <a:rPr lang="en-US" sz="2000" dirty="0"/>
              <a:t>How to Correctly Implement Your Program Effective and Efficiently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8801EC7-7082-C3D9-C122-91D7A7633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913336"/>
            <a:ext cx="7891272" cy="106984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STATE OF MISSISSIPPI </a:t>
            </a:r>
          </a:p>
          <a:p>
            <a:r>
              <a:rPr lang="en-US" dirty="0">
                <a:solidFill>
                  <a:srgbClr val="000000"/>
                </a:solidFill>
              </a:rPr>
              <a:t>MS DFA - Office of Marketing, Travel and Card Programs</a:t>
            </a:r>
          </a:p>
        </p:txBody>
      </p:sp>
    </p:spTree>
    <p:extLst>
      <p:ext uri="{BB962C8B-B14F-4D97-AF65-F5344CB8AC3E}">
        <p14:creationId xmlns:p14="http://schemas.microsoft.com/office/powerpoint/2010/main" val="15757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2F0A5D-B781-807E-E38B-A2880B30AE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6386" y="1432223"/>
            <a:ext cx="7412133" cy="3035808"/>
          </a:xfrm>
        </p:spPr>
        <p:txBody>
          <a:bodyPr>
            <a:normAutofit/>
          </a:bodyPr>
          <a:lstStyle/>
          <a:p>
            <a:r>
              <a:rPr lang="en-US" sz="6100"/>
              <a:t>WHAT IS A PROCUREMENT CARD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4996C8D-EA6D-3C4D-B147-ADC6B263E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0834" y="4389119"/>
            <a:ext cx="8711164" cy="2338870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800" dirty="0">
                <a:latin typeface="Happy Monkey" panose="02000500000000020004" pitchFamily="2" charset="0"/>
              </a:rPr>
              <a:t>It is a type of Commercial Card used  by State Agencies and or Governing Authorities that allows entities to take advantage of the existing credit card infrastructure to make electronic payments for a variety of business expenses (e.g., goods/commodities and services)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>
                <a:latin typeface="Happy Monkey" panose="02000500000000020004" pitchFamily="2" charset="0"/>
              </a:rPr>
              <a:t>In the simplest terms, a </a:t>
            </a:r>
            <a:r>
              <a:rPr lang="en-US" sz="1800" dirty="0" err="1">
                <a:latin typeface="Happy Monkey" panose="02000500000000020004" pitchFamily="2" charset="0"/>
              </a:rPr>
              <a:t>PCard</a:t>
            </a:r>
            <a:r>
              <a:rPr lang="en-US" sz="1800" dirty="0">
                <a:latin typeface="Happy Monkey" panose="02000500000000020004" pitchFamily="2" charset="0"/>
              </a:rPr>
              <a:t> is a charge card, like a consumer credit card. However, the card-using entity must pay the card issuer in full each month</a:t>
            </a:r>
          </a:p>
          <a:p>
            <a:endParaRPr lang="en-US" sz="1800" dirty="0"/>
          </a:p>
        </p:txBody>
      </p:sp>
      <p:pic>
        <p:nvPicPr>
          <p:cNvPr id="73" name="Graphic 72" descr="Credit card">
            <a:extLst>
              <a:ext uri="{FF2B5EF4-FFF2-40B4-BE49-F238E27FC236}">
                <a16:creationId xmlns:a16="http://schemas.microsoft.com/office/drawing/2014/main" xmlns="" id="{E8F9E6AB-80B4-D46F-6BDE-D4F09754E9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23543" y="1810387"/>
            <a:ext cx="2113653" cy="211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81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">
        <p:sndAc>
          <p:stSnd>
            <p:snd r:embed="rId2" name="drumroll.wav"/>
          </p:stSnd>
        </p:sndAc>
      </p:transition>
    </mc:Choice>
    <mc:Fallback xmlns="">
      <p:transition advTm="1000">
        <p:sndAc>
          <p:stSnd>
            <p:snd r:embed="rId9" name="drumroll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979549" y="1415513"/>
            <a:ext cx="4800600" cy="53340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/>
            <a:r>
              <a:rPr lang="en-US" altLang="en-US" sz="2200" dirty="0" smtClean="0">
                <a:latin typeface="Times New Roman" panose="02020603050405020304" pitchFamily="18" charset="0"/>
              </a:rPr>
              <a:t>Replaces the traditional purchasing method of requisition, purchase order, delivery, invoicing, check disbursement and storage.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in issuing small dollar PO’s</a:t>
            </a: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Reduces time spent processing large number of requisitions</a:t>
            </a: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in processing efficiency</a:t>
            </a: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in purchasing flexibility</a:t>
            </a:r>
          </a:p>
          <a:p>
            <a:pPr marL="342900" indent="-342900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mprove customer service</a:t>
            </a: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benefit from prompt payment</a:t>
            </a:r>
          </a:p>
          <a:p>
            <a:pPr marL="342900" indent="-34290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Fewer duplicated invoices</a:t>
            </a:r>
            <a:endParaRPr lang="en-US" sz="1900" dirty="0" smtClean="0"/>
          </a:p>
          <a:p>
            <a:pPr marL="342900" indent="-342900"/>
            <a:endParaRPr lang="en-US" sz="16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0BD3EF8B-08FB-4615-C07E-C4C9CC38B3D2}"/>
              </a:ext>
            </a:extLst>
          </p:cNvPr>
          <p:cNvSpPr txBox="1">
            <a:spLocks/>
          </p:cNvSpPr>
          <p:nvPr/>
        </p:nvSpPr>
        <p:spPr>
          <a:xfrm>
            <a:off x="617608" y="373514"/>
            <a:ext cx="9966960" cy="794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none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700" dirty="0" smtClean="0"/>
              <a:t>BENEFITS OF THE PCARD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39480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 FACT</a:t>
            </a:r>
            <a:br>
              <a:rPr lang="en-US" dirty="0" smtClean="0"/>
            </a:br>
            <a:r>
              <a:rPr lang="en-US" dirty="0" smtClean="0"/>
              <a:t>$50 -$1000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According to Siri the Center for Advance Procurement Systems(CAPS) estimate this is what is costs to cut a PO from procurement to payment process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50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OF PCARD FOR…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Conference Registrations</a:t>
            </a:r>
            <a:endParaRPr lang="en-US" dirty="0"/>
          </a:p>
          <a:p>
            <a:r>
              <a:rPr lang="en-US" dirty="0" smtClean="0"/>
              <a:t>Food for traveling students with teachers and coaches</a:t>
            </a:r>
          </a:p>
          <a:p>
            <a:r>
              <a:rPr lang="en-US" dirty="0" smtClean="0"/>
              <a:t>Memberships </a:t>
            </a:r>
          </a:p>
          <a:p>
            <a:r>
              <a:rPr lang="en-US" dirty="0" smtClean="0"/>
              <a:t>Software- Provided you’re not signing a licensing agreement</a:t>
            </a:r>
          </a:p>
          <a:p>
            <a:r>
              <a:rPr lang="en-US" dirty="0" smtClean="0"/>
              <a:t>Box truck rentals to move equipment (not while in travel status)</a:t>
            </a:r>
          </a:p>
          <a:p>
            <a:r>
              <a:rPr lang="en-US" dirty="0" smtClean="0"/>
              <a:t>Freight/Shipping charges</a:t>
            </a:r>
          </a:p>
          <a:p>
            <a:r>
              <a:rPr lang="en-US" dirty="0" smtClean="0"/>
              <a:t>Postage/Post Office box rental subscriptions/publication reprints</a:t>
            </a:r>
          </a:p>
          <a:p>
            <a:r>
              <a:rPr lang="en-US" dirty="0" smtClean="0"/>
              <a:t>Advertising </a:t>
            </a:r>
          </a:p>
          <a:p>
            <a:r>
              <a:rPr lang="en-US" dirty="0" smtClean="0"/>
              <a:t>Space Rental at conferences/conventions/hotels</a:t>
            </a:r>
          </a:p>
          <a:p>
            <a:r>
              <a:rPr lang="en-US" dirty="0" smtClean="0"/>
              <a:t>Charter buses for group tours/University trips including the reservations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582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94250" y="136540"/>
            <a:ext cx="8034631" cy="1750379"/>
          </a:xfrm>
        </p:spPr>
        <p:txBody>
          <a:bodyPr/>
          <a:lstStyle/>
          <a:p>
            <a:r>
              <a:rPr lang="en-US" sz="4400" dirty="0" smtClean="0"/>
              <a:t>TRAVEL CARD PROGRAM</a:t>
            </a:r>
            <a:endParaRPr lang="en-US" sz="4400" dirty="0"/>
          </a:p>
        </p:txBody>
      </p:sp>
      <p:pic>
        <p:nvPicPr>
          <p:cNvPr id="1026" name="Picture 2" descr="http://www.greedyrates.ca/blog/wp-content/uploads/2015/05/Best-travel-credit-card-Cana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962" y="1738036"/>
            <a:ext cx="5257800" cy="29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95213" y="5141563"/>
            <a:ext cx="9845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Travel </a:t>
            </a:r>
            <a:r>
              <a:rPr lang="en-US" sz="2400" b="1" dirty="0"/>
              <a:t>tool that will ease the burden of travel related expenses 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traveler </a:t>
            </a:r>
            <a:r>
              <a:rPr lang="en-US" sz="2400" b="1" dirty="0"/>
              <a:t>does not have to bear out of pocket expenses</a:t>
            </a:r>
            <a:r>
              <a:rPr lang="en-US" sz="2400" b="1" dirty="0" smtClean="0"/>
              <a:t>!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119828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Types of Travel Card Accounts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school district Travel Card Program has carded and </a:t>
            </a:r>
            <a:r>
              <a:rPr lang="en-US" dirty="0" err="1"/>
              <a:t>cardless</a:t>
            </a:r>
            <a:r>
              <a:rPr lang="en-US" dirty="0"/>
              <a:t> options available.  Districts can have one or the other or both.</a:t>
            </a:r>
          </a:p>
          <a:p>
            <a:r>
              <a:rPr lang="en-US" b="1" dirty="0" err="1"/>
              <a:t>Cardless</a:t>
            </a:r>
            <a:r>
              <a:rPr lang="en-US" dirty="0"/>
              <a:t> – known as a “ghost account.”  No card is issued – instead, an account number is received, a designated person will be responsible for making the travel reservations.  Best used for airfare, railway, or lodging reservations when you do not need to have the actual card in hand.</a:t>
            </a:r>
          </a:p>
          <a:p>
            <a:r>
              <a:rPr lang="en-US" b="1" dirty="0"/>
              <a:t>Carded </a:t>
            </a:r>
            <a:r>
              <a:rPr lang="en-US" dirty="0"/>
              <a:t>– actual card will be issued and any user that has signed a cardholder agreement form can use the card.  When not in use, card should be kept in a locked central location and checked in/out as needed.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179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Authorized Expenses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Airfare 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Registration Fees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 Lodging (room only, no incidental expenses allowed)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 Rental Vehicles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Taxi’s (Uber and Lyft)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Shuttles 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Fuel for rental vehicles </a:t>
            </a:r>
          </a:p>
          <a:p>
            <a:pPr lvl="1"/>
            <a:r>
              <a:rPr lang="en-US" sz="1400" b="1" dirty="0">
                <a:latin typeface="+mj-lt"/>
                <a:cs typeface="Times New Roman" panose="02020603050405020304" pitchFamily="18" charset="0"/>
              </a:rPr>
              <a:t>Note: Fuel purchases are an authorized expense only when the fuel is purchased for rental vehicles. Dates of fuel shall match the time period in which a vehicle was rented for payment of this expense. Fuel is considered an unauthorized expense when purchased for personal vehicles, fleet vehicles, etc.)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Tolls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Parking 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Business Related Internet Service </a:t>
            </a:r>
          </a:p>
          <a:p>
            <a:r>
              <a:rPr lang="en-US" sz="1800" b="1" dirty="0">
                <a:latin typeface="+mj-lt"/>
                <a:cs typeface="Times New Roman" panose="02020603050405020304" pitchFamily="18" charset="0"/>
              </a:rPr>
              <a:t>Baggage Fees for Employees in Travel Status</a:t>
            </a:r>
            <a:endParaRPr lang="en-US" sz="175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752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FUN FACT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081472" y="4373621"/>
            <a:ext cx="7891272" cy="1069848"/>
          </a:xfrm>
        </p:spPr>
        <p:txBody>
          <a:bodyPr>
            <a:normAutofit/>
          </a:bodyPr>
          <a:lstStyle/>
          <a:p>
            <a:r>
              <a:rPr lang="en-US" dirty="0" smtClean="0"/>
              <a:t>HOW MUCH DID THE STATE OF MS SPEND LAST YEAR IN TRAVEL?</a:t>
            </a:r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76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tatic1.squarespace.com/static/542d8401e4b0ab80a226a504/t/542d9350e4b0ac7dd81e2529/1412272977063/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06224"/>
            <a:ext cx="6711950" cy="377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630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REBATES</a:t>
            </a:r>
            <a:br>
              <a:rPr lang="en-US" dirty="0" smtClean="0"/>
            </a:br>
            <a:r>
              <a:rPr lang="en-US" dirty="0" err="1" smtClean="0"/>
              <a:t>REBATES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REBATES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b="1" dirty="0" smtClean="0"/>
              <a:t>Depending on the States overall spend amount we have the opportunity to get 1.35%-1.60% paid back to us.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3659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SIGN UP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0895" y="4396869"/>
            <a:ext cx="10217258" cy="1980684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FOR PCARD PROGRAM </a:t>
            </a:r>
          </a:p>
          <a:p>
            <a:pPr algn="ctr"/>
            <a:r>
              <a:rPr lang="en-US" b="1" dirty="0" smtClean="0"/>
              <a:t>CONTACT: CANDICE HAY at </a:t>
            </a:r>
            <a:r>
              <a:rPr lang="en-US" b="1" dirty="0" smtClean="0">
                <a:hlinkClick r:id="rId2"/>
              </a:rPr>
              <a:t>Candice.Hay@dfa.ms.gov</a:t>
            </a:r>
            <a:endParaRPr lang="en-US" b="1" dirty="0" smtClean="0"/>
          </a:p>
          <a:p>
            <a:pPr algn="ctr"/>
            <a:r>
              <a:rPr lang="en-US" b="1" dirty="0" smtClean="0"/>
              <a:t>FOR TRAVEL CARD PROGRAM</a:t>
            </a:r>
          </a:p>
          <a:p>
            <a:pPr algn="ctr"/>
            <a:r>
              <a:rPr lang="en-US" b="1" dirty="0" smtClean="0"/>
              <a:t>CONTACT: DEMETRA HAYES at </a:t>
            </a:r>
            <a:r>
              <a:rPr lang="en-US" b="1" dirty="0" smtClean="0">
                <a:hlinkClick r:id="rId3"/>
              </a:rPr>
              <a:t>Demetra.Hayes@dfa.ms.gov</a:t>
            </a:r>
            <a:r>
              <a:rPr lang="en-US" b="1" dirty="0" smtClean="0"/>
              <a:t> </a:t>
            </a:r>
          </a:p>
          <a:p>
            <a:pPr algn="ctr"/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58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ood Type">
      <a:majorFont>
        <a:latin typeface="Arial Black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BE1B6DD8-9976-4550-A6F4-B2DD4EA939D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24784</TotalTime>
  <Words>582</Words>
  <Application>Microsoft Macintosh PowerPoint</Application>
  <PresentationFormat>Custom</PresentationFormat>
  <Paragraphs>60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Wood Type</vt:lpstr>
      <vt:lpstr>STATE OF MS CARD PROGRAMS How to Correctly Implement Your Program Effective and Efficiently </vt:lpstr>
      <vt:lpstr>WHAT IS A PROCUREMENT CARD</vt:lpstr>
      <vt:lpstr>PowerPoint Presentation</vt:lpstr>
      <vt:lpstr>FUN FACT $50 -$1000</vt:lpstr>
      <vt:lpstr>USE OF PCARD FOR…</vt:lpstr>
      <vt:lpstr>TRAVEL CARD PROGRAM</vt:lpstr>
      <vt:lpstr>Types of Travel Card Accounts</vt:lpstr>
      <vt:lpstr>Authorized Expenses</vt:lpstr>
      <vt:lpstr>FUN FACT</vt:lpstr>
      <vt:lpstr>PowerPoint Presentation</vt:lpstr>
      <vt:lpstr>REBATES REBATES REBATES</vt:lpstr>
      <vt:lpstr>HOW TO SIGN UP</vt:lpstr>
    </vt:vector>
  </TitlesOfParts>
  <Company>MSDFA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PROCUREMENT CARD TRAINING How to Correctly Implement Your Program Effective and Efficiently</dc:title>
  <dc:creator>Yolanda Thurman</dc:creator>
  <cp:lastModifiedBy>Sheryle Coaker</cp:lastModifiedBy>
  <cp:revision>12</cp:revision>
  <dcterms:created xsi:type="dcterms:W3CDTF">2022-06-09T16:54:10Z</dcterms:created>
  <dcterms:modified xsi:type="dcterms:W3CDTF">2023-03-15T20:29:49Z</dcterms:modified>
</cp:coreProperties>
</file>